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89" r:id="rId4"/>
    <p:sldId id="267" r:id="rId5"/>
    <p:sldId id="268" r:id="rId6"/>
    <p:sldId id="288" r:id="rId7"/>
    <p:sldId id="285" r:id="rId8"/>
    <p:sldId id="287" r:id="rId9"/>
    <p:sldId id="290" r:id="rId10"/>
    <p:sldId id="291" r:id="rId11"/>
    <p:sldId id="278" r:id="rId12"/>
    <p:sldId id="299" r:id="rId13"/>
    <p:sldId id="281" r:id="rId14"/>
    <p:sldId id="292" r:id="rId15"/>
    <p:sldId id="293" r:id="rId16"/>
    <p:sldId id="294" r:id="rId17"/>
    <p:sldId id="286" r:id="rId18"/>
    <p:sldId id="295" r:id="rId19"/>
    <p:sldId id="298" r:id="rId20"/>
    <p:sldId id="29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20" autoAdjust="0"/>
    <p:restoredTop sz="94706" autoAdjust="0"/>
  </p:normalViewPr>
  <p:slideViewPr>
    <p:cSldViewPr>
      <p:cViewPr>
        <p:scale>
          <a:sx n="93" d="100"/>
          <a:sy n="93" d="100"/>
        </p:scale>
        <p:origin x="81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Sheet3!$A$4:$A$13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9"/>
                <c:pt idx="0">
                  <c:v>103</c:v>
                </c:pt>
                <c:pt idx="1">
                  <c:v>141</c:v>
                </c:pt>
                <c:pt idx="2">
                  <c:v>192</c:v>
                </c:pt>
                <c:pt idx="3">
                  <c:v>266</c:v>
                </c:pt>
                <c:pt idx="4">
                  <c:v>342</c:v>
                </c:pt>
                <c:pt idx="5">
                  <c:v>351</c:v>
                </c:pt>
                <c:pt idx="6">
                  <c:v>427</c:v>
                </c:pt>
                <c:pt idx="7">
                  <c:v>476</c:v>
                </c:pt>
                <c:pt idx="8">
                  <c:v>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DA-4D43-B116-70FF3DD01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724144"/>
        <c:axId val="468724472"/>
      </c:lineChart>
      <c:catAx>
        <c:axId val="46872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472"/>
        <c:crosses val="autoZero"/>
        <c:auto val="1"/>
        <c:lblAlgn val="ctr"/>
        <c:lblOffset val="100"/>
        <c:noMultiLvlLbl val="0"/>
      </c:catAx>
      <c:valAx>
        <c:axId val="46872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* Describe the exploration and cleanup process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insights you had while exploring the data that you didn't anticipate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any problems that arose after exploring the data, and how you resolved them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Data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the steps you took to analyze the data and answer each question you asked in your proposal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Discussion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your findings. Did you find what you expected to find? If not, why not? </a:t>
            </a:r>
            <a:r>
              <a:rPr lang="en-US"/>
              <a:t>What inferences or general conclusions can you draw from your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9456"/>
            <a:ext cx="10058400" cy="16093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10/15/2018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D17BC-4FC7-43EA-9233-057BA126D1F7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lickr.com/photos/mr_t_in_dc/73436944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st_mile_(transportation)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1350752" cy="1838519"/>
          </a:xfrm>
        </p:spPr>
        <p:txBody>
          <a:bodyPr>
            <a:noAutofit/>
          </a:bodyPr>
          <a:lstStyle/>
          <a:p>
            <a:r>
              <a:rPr lang="en-US" sz="6000" dirty="0"/>
              <a:t>Capital Bikeshare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165774" y="5410200"/>
            <a:ext cx="9721426" cy="1066800"/>
          </a:xfrm>
        </p:spPr>
        <p:txBody>
          <a:bodyPr>
            <a:normAutofit/>
          </a:bodyPr>
          <a:lstStyle/>
          <a:p>
            <a:r>
              <a:rPr lang="en-US" dirty="0"/>
              <a:t>Melinda Wiley, </a:t>
            </a:r>
            <a:r>
              <a:rPr lang="en-US" dirty="0" err="1"/>
              <a:t>Caylon</a:t>
            </a:r>
            <a:r>
              <a:rPr lang="en-US" dirty="0"/>
              <a:t> Thomas, Kwasi Yeboah-</a:t>
            </a:r>
            <a:r>
              <a:rPr lang="en-US" dirty="0" err="1"/>
              <a:t>afihene</a:t>
            </a:r>
            <a:r>
              <a:rPr lang="en-US" dirty="0"/>
              <a:t>, and Sarah Christensen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2F5CD-408C-42B8-8859-13953071D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91600" y="152400"/>
            <a:ext cx="304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157-A8BE-48B2-93EA-6B5B40AB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Member Type</a:t>
            </a:r>
            <a:br>
              <a:rPr lang="en-US" dirty="0"/>
            </a:br>
            <a:r>
              <a:rPr lang="en-US" dirty="0"/>
              <a:t>- Kwasi ‘Findings and Conclusion’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258A1-C53A-44FE-925D-0CD3841B2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405384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users on the average use the bikes for a longer period of time than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usage level of casual users is trending down from 2010 to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members are about 3/4 of the biker population of Capital Bike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casual users are about 1/3 of the biker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Note: Only 3 quarters of data was reported in 2018, Hence 3000 records were randomly selected. [10000 samples were randomly selected per quarter]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B09BD-DB94-47A3-BA92-B6E2442D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123"/>
            <a:ext cx="6559296" cy="3245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E1315-3A36-4371-88E0-27668140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65507"/>
            <a:ext cx="6559296" cy="34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BCFD-AE37-4C41-AA5D-719439AC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– Use 2013-2018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18FCD9-2833-49F5-BE8C-60631524F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667000"/>
            <a:ext cx="4495800" cy="3169707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F702A-62CE-4A09-9471-9C9B16BA8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110" y="1548705"/>
            <a:ext cx="6028690" cy="3977640"/>
          </a:xfrm>
        </p:spPr>
        <p:txBody>
          <a:bodyPr/>
          <a:lstStyle/>
          <a:p>
            <a:r>
              <a:rPr lang="en-US" dirty="0"/>
              <a:t>Most used bikeshare locations 2013 – 2018</a:t>
            </a:r>
          </a:p>
          <a:p>
            <a:r>
              <a:rPr lang="en-US" dirty="0"/>
              <a:t>3 located near Dupont Circle, 1 near large metro hub, 1 near popular area by DC 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FB615-D4CD-4742-9B91-CFC2515F649D}"/>
              </a:ext>
            </a:extLst>
          </p:cNvPr>
          <p:cNvSpPr txBox="1"/>
          <p:nvPr/>
        </p:nvSpPr>
        <p:spPr>
          <a:xfrm>
            <a:off x="4212589" y="2931063"/>
            <a:ext cx="302641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8B4E2-4FEC-4B7F-91C1-A2C4FBC0F642}"/>
              </a:ext>
            </a:extLst>
          </p:cNvPr>
          <p:cNvSpPr txBox="1"/>
          <p:nvPr/>
        </p:nvSpPr>
        <p:spPr>
          <a:xfrm>
            <a:off x="4724400" y="3106612"/>
            <a:ext cx="302641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17</a:t>
            </a:r>
            <a:r>
              <a:rPr lang="en-US" sz="1600" baseline="30000" dirty="0"/>
              <a:t>th</a:t>
            </a:r>
            <a:r>
              <a:rPr lang="en-US" sz="1600" dirty="0"/>
              <a:t> &amp; Corcoran St NW</a:t>
            </a:r>
          </a:p>
          <a:p>
            <a:endParaRPr lang="en-US" sz="1600" dirty="0"/>
          </a:p>
          <a:p>
            <a:r>
              <a:rPr lang="en-US" sz="1600" dirty="0"/>
              <a:t>14</a:t>
            </a:r>
            <a:r>
              <a:rPr lang="en-US" sz="1600" baseline="30000" dirty="0"/>
              <a:t>th</a:t>
            </a:r>
            <a:r>
              <a:rPr lang="en-US" sz="1600" dirty="0"/>
              <a:t> &amp; V St NW</a:t>
            </a:r>
          </a:p>
          <a:p>
            <a:endParaRPr lang="en-US" sz="1600" dirty="0"/>
          </a:p>
          <a:p>
            <a:r>
              <a:rPr lang="en-US" sz="1600" dirty="0"/>
              <a:t>15</a:t>
            </a:r>
            <a:r>
              <a:rPr lang="en-US" sz="1600" baseline="30000" dirty="0"/>
              <a:t>th</a:t>
            </a:r>
            <a:r>
              <a:rPr lang="en-US" sz="1600" dirty="0"/>
              <a:t> &amp; P St NW</a:t>
            </a:r>
          </a:p>
          <a:p>
            <a:endParaRPr lang="en-US" sz="1600" dirty="0"/>
          </a:p>
          <a:p>
            <a:r>
              <a:rPr lang="en-US" sz="1600" dirty="0"/>
              <a:t>Columbus Circle/ Union Station</a:t>
            </a:r>
          </a:p>
          <a:p>
            <a:endParaRPr lang="en-US" sz="1600" dirty="0"/>
          </a:p>
          <a:p>
            <a:r>
              <a:rPr lang="en-US" sz="1600" dirty="0"/>
              <a:t>Massachusetts Ave &amp; Dupont Circle NW</a:t>
            </a:r>
          </a:p>
        </p:txBody>
      </p:sp>
    </p:spTree>
    <p:extLst>
      <p:ext uri="{BB962C8B-B14F-4D97-AF65-F5344CB8AC3E}">
        <p14:creationId xmlns:p14="http://schemas.microsoft.com/office/powerpoint/2010/main" val="608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BCFD-AE37-4C41-AA5D-719439AC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 – Proximity of top 3/5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9FB615-D4CD-4742-9B91-CFC2515F649D}"/>
              </a:ext>
            </a:extLst>
          </p:cNvPr>
          <p:cNvSpPr txBox="1"/>
          <p:nvPr/>
        </p:nvSpPr>
        <p:spPr>
          <a:xfrm>
            <a:off x="4212589" y="2931063"/>
            <a:ext cx="302641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8B4E2-4FEC-4B7F-91C1-A2C4FBC0F642}"/>
              </a:ext>
            </a:extLst>
          </p:cNvPr>
          <p:cNvSpPr txBox="1"/>
          <p:nvPr/>
        </p:nvSpPr>
        <p:spPr>
          <a:xfrm>
            <a:off x="293077" y="1663872"/>
            <a:ext cx="3178811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A: Massachusetts Ave &amp; Dupont Circle NW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B: 17</a:t>
            </a:r>
            <a:r>
              <a:rPr lang="en-US" sz="1600" baseline="30000" dirty="0"/>
              <a:t>th</a:t>
            </a:r>
            <a:r>
              <a:rPr lang="en-US" sz="1600" dirty="0"/>
              <a:t> &amp; Corcoran St NW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C: 15</a:t>
            </a:r>
            <a:r>
              <a:rPr lang="en-US" sz="1600" baseline="30000" dirty="0"/>
              <a:t>th</a:t>
            </a:r>
            <a:r>
              <a:rPr lang="en-US" sz="1600" dirty="0"/>
              <a:t> &amp; P St NW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45FF0-5598-4E32-9727-9D3286925C81}"/>
              </a:ext>
            </a:extLst>
          </p:cNvPr>
          <p:cNvPicPr/>
          <p:nvPr/>
        </p:nvPicPr>
        <p:blipFill rotWithShape="1">
          <a:blip r:embed="rId2"/>
          <a:srcRect l="2" t="14130" r="-61" b="6008"/>
          <a:stretch/>
        </p:blipFill>
        <p:spPr bwMode="auto">
          <a:xfrm>
            <a:off x="3555023" y="1372392"/>
            <a:ext cx="8343900" cy="4743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4177C0E-B885-49CA-8BC1-546FC312CCB9}"/>
              </a:ext>
            </a:extLst>
          </p:cNvPr>
          <p:cNvSpPr/>
          <p:nvPr/>
        </p:nvSpPr>
        <p:spPr>
          <a:xfrm>
            <a:off x="7048500" y="3974800"/>
            <a:ext cx="381000" cy="3708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EC0B9-804D-4DE5-B4EA-870E2A728FF9}"/>
              </a:ext>
            </a:extLst>
          </p:cNvPr>
          <p:cNvSpPr txBox="1"/>
          <p:nvPr/>
        </p:nvSpPr>
        <p:spPr>
          <a:xfrm>
            <a:off x="7071946" y="3974800"/>
            <a:ext cx="233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145E0C-9C58-4D7F-B328-9BAB903482C7}"/>
              </a:ext>
            </a:extLst>
          </p:cNvPr>
          <p:cNvSpPr/>
          <p:nvPr/>
        </p:nvSpPr>
        <p:spPr>
          <a:xfrm>
            <a:off x="8382000" y="3243596"/>
            <a:ext cx="381000" cy="3708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18FE92-0EA5-4537-A661-8AB1FE4F32E9}"/>
              </a:ext>
            </a:extLst>
          </p:cNvPr>
          <p:cNvSpPr txBox="1"/>
          <p:nvPr/>
        </p:nvSpPr>
        <p:spPr>
          <a:xfrm>
            <a:off x="8405446" y="3243596"/>
            <a:ext cx="233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25391C-E9BA-4600-821C-00A758E21866}"/>
              </a:ext>
            </a:extLst>
          </p:cNvPr>
          <p:cNvSpPr/>
          <p:nvPr/>
        </p:nvSpPr>
        <p:spPr>
          <a:xfrm>
            <a:off x="9448800" y="4127200"/>
            <a:ext cx="381000" cy="3708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F6294-E187-49C9-A213-546C41FA519B}"/>
              </a:ext>
            </a:extLst>
          </p:cNvPr>
          <p:cNvSpPr txBox="1"/>
          <p:nvPr/>
        </p:nvSpPr>
        <p:spPr>
          <a:xfrm>
            <a:off x="9472246" y="4157246"/>
            <a:ext cx="233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915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355C-D693-4DD2-B1AE-5876E3DA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6705600" cy="5020056"/>
          </a:xfrm>
        </p:spPr>
        <p:txBody>
          <a:bodyPr/>
          <a:lstStyle/>
          <a:p>
            <a:r>
              <a:rPr lang="en-US" dirty="0"/>
              <a:t>While the top 5 were near popular areas, thus projecting future areas this is less useful for, surprisingly there bottom 5 only have 1 use. </a:t>
            </a:r>
          </a:p>
          <a:p>
            <a:r>
              <a:rPr lang="en-US" dirty="0"/>
              <a:t>Given more time I would count these and look at their areas to determine where resources could be reduced, possibly re-allocated to the higher use locations.</a:t>
            </a:r>
          </a:p>
          <a:p>
            <a:r>
              <a:rPr lang="en-US" dirty="0"/>
              <a:t>I also began looking at the bikeshare locations over time and though didn’t see any large ridership anomalies to point out, though more time may reveal more.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1C526A-9CEA-49BA-BA28-4A29CBBEE76E}"/>
              </a:ext>
            </a:extLst>
          </p:cNvPr>
          <p:cNvSpPr txBox="1">
            <a:spLocks/>
          </p:cNvSpPr>
          <p:nvPr/>
        </p:nvSpPr>
        <p:spPr>
          <a:xfrm>
            <a:off x="228600" y="-859536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Sarah – Summary &amp; Ideas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C4121-6825-4F93-A06F-B4F71009D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20764"/>
            <a:ext cx="5182850" cy="336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27B8-B0F5-43C6-9ABC-DE1B544A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stations - </a:t>
            </a:r>
            <a:r>
              <a:rPr lang="en-US" dirty="0" err="1"/>
              <a:t>Caylon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41C7-7627-4AA8-8DB4-D648C59E0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00200"/>
            <a:ext cx="4754880" cy="47396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Question: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What is the progression of Capital Bikeshare docks over an eight year period in the DC and Virginia metro area?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Sources: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Capital Bikeshare data sources </a:t>
            </a:r>
            <a:r>
              <a:rPr lang="en-US" sz="1600" i="1" dirty="0"/>
              <a:t>(website)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DC government public data sources </a:t>
            </a:r>
            <a:r>
              <a:rPr lang="en-US" sz="1600" i="1" dirty="0"/>
              <a:t>(website) 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Cleanup &amp; Exploration: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merges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appends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Duplicates removal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CBBD0CE-3B70-0A41-B58E-C03D17F51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48380"/>
            <a:ext cx="5221140" cy="3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540" y="-594360"/>
            <a:ext cx="3200400" cy="1737360"/>
          </a:xfrm>
        </p:spPr>
        <p:txBody>
          <a:bodyPr/>
          <a:lstStyle/>
          <a:p>
            <a:r>
              <a:rPr lang="en-US" dirty="0"/>
              <a:t>Example Code pt.1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540" y="1219200"/>
            <a:ext cx="3200400" cy="3962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Merging multi-year datasets, organizing date columns, and adding a year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1DF8-7C22-DF48-A8E3-9E3D0681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6248400" cy="213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A3F4C1-8E7F-9441-8BA3-6E9E0BCB4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2400"/>
            <a:ext cx="2819400" cy="187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EE7B-060A-BC4C-9FC2-B8198D71E2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"/>
          <a:stretch/>
        </p:blipFill>
        <p:spPr>
          <a:xfrm>
            <a:off x="381000" y="2116797"/>
            <a:ext cx="2819400" cy="3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57583-2840-E443-939E-C47871AAE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" y="2543109"/>
            <a:ext cx="6285614" cy="16448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ECDDF8-F6B7-4093-BFA4-F5A67A6835C0}"/>
              </a:ext>
            </a:extLst>
          </p:cNvPr>
          <p:cNvGrpSpPr/>
          <p:nvPr/>
        </p:nvGrpSpPr>
        <p:grpSpPr>
          <a:xfrm>
            <a:off x="7467600" y="1649730"/>
            <a:ext cx="4495800" cy="4916104"/>
            <a:chOff x="8741734" y="3048000"/>
            <a:chExt cx="2450806" cy="37338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90138F-C3AF-E24F-A349-A1ECB465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B28CF-A4DA-044C-9A04-344EB599DE37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7744FC-A8E8-4682-BC5C-86D56962A8C6}"/>
              </a:ext>
            </a:extLst>
          </p:cNvPr>
          <p:cNvSpPr txBox="1"/>
          <p:nvPr/>
        </p:nvSpPr>
        <p:spPr>
          <a:xfrm>
            <a:off x="1371600" y="99607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BE231-6452-48E3-8815-E9796459594A}"/>
              </a:ext>
            </a:extLst>
          </p:cNvPr>
          <p:cNvSpPr txBox="1"/>
          <p:nvPr/>
        </p:nvSpPr>
        <p:spPr>
          <a:xfrm>
            <a:off x="2819400" y="3121223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EAAF4-B34E-42EE-AB28-9C1998052AB4}"/>
              </a:ext>
            </a:extLst>
          </p:cNvPr>
          <p:cNvSpPr txBox="1"/>
          <p:nvPr/>
        </p:nvSpPr>
        <p:spPr>
          <a:xfrm>
            <a:off x="2895600" y="518160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3E833-5278-494F-8B92-2CB738CE1DA8}"/>
              </a:ext>
            </a:extLst>
          </p:cNvPr>
          <p:cNvSpPr txBox="1"/>
          <p:nvPr/>
        </p:nvSpPr>
        <p:spPr>
          <a:xfrm>
            <a:off x="9582605" y="3663194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99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0" y="-76200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9601" y="2438400"/>
            <a:ext cx="2894798" cy="30480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CSV Data Cleanup sorted by year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07599-0222-DF4E-8B60-1E67BF37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878" b="-61"/>
          <a:stretch/>
        </p:blipFill>
        <p:spPr>
          <a:xfrm>
            <a:off x="4551380" y="3939451"/>
            <a:ext cx="5791200" cy="292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44874-3C15-465A-9EE1-7859CCB7170C}"/>
              </a:ext>
            </a:extLst>
          </p:cNvPr>
          <p:cNvSpPr txBox="1"/>
          <p:nvPr/>
        </p:nvSpPr>
        <p:spPr>
          <a:xfrm>
            <a:off x="7294580" y="5096085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FFCE1B-71E7-4E51-A972-890232B972BF}"/>
              </a:ext>
            </a:extLst>
          </p:cNvPr>
          <p:cNvGrpSpPr/>
          <p:nvPr/>
        </p:nvGrpSpPr>
        <p:grpSpPr>
          <a:xfrm>
            <a:off x="75565" y="166434"/>
            <a:ext cx="4495800" cy="4916104"/>
            <a:chOff x="8741734" y="3048000"/>
            <a:chExt cx="2450806" cy="3733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269E4A-45CA-4C6B-9506-0EB43B75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A3B562-7F5D-4077-9D5A-B81DD7C4F811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2BB2A9-1175-4602-AEBE-3EF69D22F0ED}"/>
              </a:ext>
            </a:extLst>
          </p:cNvPr>
          <p:cNvSpPr txBox="1"/>
          <p:nvPr/>
        </p:nvSpPr>
        <p:spPr>
          <a:xfrm>
            <a:off x="1905000" y="1992932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>
                <a:solidFill>
                  <a:srgbClr val="FF0000"/>
                </a:solidFill>
              </a:rPr>
              <a:t>1</a:t>
            </a:r>
            <a:endParaRPr lang="en-US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388" y="3587614"/>
            <a:ext cx="9085940" cy="65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5800" y="4247629"/>
            <a:ext cx="3352800" cy="101017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tx1"/>
                </a:solidFill>
              </a:rPr>
              <a:t>Merging CSV’s to find the Long/Lat of a docking station by year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DB72B-100C-8447-B70C-8CA35583E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4524"/>
            <a:ext cx="4963788" cy="2903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492BB-3090-0F49-9C04-5043C4AC42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3"/>
          <a:stretch/>
        </p:blipFill>
        <p:spPr>
          <a:xfrm>
            <a:off x="304800" y="425331"/>
            <a:ext cx="5638800" cy="234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97DC1-B903-A349-B927-B25E02F33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331"/>
            <a:ext cx="6096000" cy="2346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1ADEC1-CFE8-2840-8FD3-61FC0204CA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3"/>
          <a:stretch/>
        </p:blipFill>
        <p:spPr>
          <a:xfrm>
            <a:off x="381000" y="6138339"/>
            <a:ext cx="4887588" cy="25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A6D9C-2988-48FF-8B8E-F3C723A00870}"/>
              </a:ext>
            </a:extLst>
          </p:cNvPr>
          <p:cNvSpPr txBox="1"/>
          <p:nvPr/>
        </p:nvSpPr>
        <p:spPr>
          <a:xfrm>
            <a:off x="3733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9A2D5-36CA-45E2-B711-D4DEFADE69E9}"/>
              </a:ext>
            </a:extLst>
          </p:cNvPr>
          <p:cNvSpPr txBox="1"/>
          <p:nvPr/>
        </p:nvSpPr>
        <p:spPr>
          <a:xfrm>
            <a:off x="9067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B4916-639F-4EB9-8055-739D20A0F578}"/>
              </a:ext>
            </a:extLst>
          </p:cNvPr>
          <p:cNvSpPr txBox="1"/>
          <p:nvPr/>
        </p:nvSpPr>
        <p:spPr>
          <a:xfrm>
            <a:off x="2371281" y="4398208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056BD-1E2C-4B23-A15F-982B6484C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b="14612"/>
          <a:stretch/>
        </p:blipFill>
        <p:spPr>
          <a:xfrm>
            <a:off x="6248400" y="3048000"/>
            <a:ext cx="1750760" cy="3698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12FB9-EDA9-4CF3-B59A-EEBB4C23D2A7}"/>
              </a:ext>
            </a:extLst>
          </p:cNvPr>
          <p:cNvSpPr txBox="1"/>
          <p:nvPr/>
        </p:nvSpPr>
        <p:spPr>
          <a:xfrm>
            <a:off x="6975573" y="4311129"/>
            <a:ext cx="476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93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31" y="4355692"/>
            <a:ext cx="93725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83" y="5827916"/>
            <a:ext cx="9360525" cy="4448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Geocoding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3D28-9F71-AD42-B990-9BB3226F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42784" y="167380"/>
            <a:ext cx="3779042" cy="371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132C5-D251-B446-BF51-783E6FB4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81" y="167380"/>
            <a:ext cx="3107198" cy="37120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322D2-07CF-194E-924D-3F37816D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33" y="167380"/>
            <a:ext cx="5255526" cy="3712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92B6F-5807-4691-BD19-7102FF3B9E45}"/>
              </a:ext>
            </a:extLst>
          </p:cNvPr>
          <p:cNvSpPr txBox="1"/>
          <p:nvPr/>
        </p:nvSpPr>
        <p:spPr>
          <a:xfrm>
            <a:off x="1637030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1EF90-945B-4447-AE48-98597844992D}"/>
              </a:ext>
            </a:extLst>
          </p:cNvPr>
          <p:cNvSpPr txBox="1"/>
          <p:nvPr/>
        </p:nvSpPr>
        <p:spPr>
          <a:xfrm>
            <a:off x="5184515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93774-6B2C-4446-8D47-640F9BE80150}"/>
              </a:ext>
            </a:extLst>
          </p:cNvPr>
          <p:cNvSpPr txBox="1"/>
          <p:nvPr/>
        </p:nvSpPr>
        <p:spPr>
          <a:xfrm>
            <a:off x="9683896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84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8716-0983-4A89-AFA3-32720DEA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Progression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4C4D-E21C-4552-B2DE-A74D9B5BB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Addition of Docks over an 8 year period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24A625-955C-4614-A043-F7B48DB609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5601945"/>
              </p:ext>
            </p:extLst>
          </p:nvPr>
        </p:nvGraphicFramePr>
        <p:xfrm>
          <a:off x="685800" y="685800"/>
          <a:ext cx="6858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EB813D-01EA-4FC6-84A1-D977DAB8B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19957"/>
              </p:ext>
            </p:extLst>
          </p:nvPr>
        </p:nvGraphicFramePr>
        <p:xfrm>
          <a:off x="152400" y="5429082"/>
          <a:ext cx="8127999" cy="74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6939238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534049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567415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818491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582720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534257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485670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02549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6563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08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99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8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002" cy="1609344"/>
          </a:xfrm>
        </p:spPr>
        <p:txBody>
          <a:bodyPr>
            <a:normAutofit/>
          </a:bodyPr>
          <a:lstStyle/>
          <a:p>
            <a:r>
              <a:rPr lang="en-US" sz="4000" dirty="0"/>
              <a:t>Capital Bikeshare over the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Analysis of Capital Bikeshare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Our core message: to see how Capital Bikeshare has grown over years – from 2010 to 2018-current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Questions: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/>
              <a:t>Member type – Casual &amp; Member; usage over time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Bike dock stations/ terminal build out - Addition and removal of docks between 2010-2018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Are there peaks times (Years, Months, Times during the day)?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Which terminals are used the most vs not used very often?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Utilized datasets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 err="1"/>
              <a:t>OpenData</a:t>
            </a:r>
            <a:r>
              <a:rPr lang="en-US" sz="1300" dirty="0"/>
              <a:t> DC Gov – Capital Bike Share Locations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Capital Bikeshare System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0F8CA5-4626-403B-A0BD-670FF7709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4288" y="2598208"/>
            <a:ext cx="4754562" cy="31697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C8573-AB07-4F0E-8E76-53E62D1AC835}"/>
              </a:ext>
            </a:extLst>
          </p:cNvPr>
          <p:cNvSpPr txBox="1"/>
          <p:nvPr/>
        </p:nvSpPr>
        <p:spPr>
          <a:xfrm>
            <a:off x="6324600" y="567769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Last_mile_(transportation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Finished Product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900" dirty="0">
                <a:solidFill>
                  <a:schemeClr val="tx1"/>
                </a:solidFill>
                <a:hlinkClick r:id="rId3"/>
              </a:rPr>
              <a:t>Docking stations</a:t>
            </a: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7410-F84E-624D-AF63-7077D8C32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6" y="567437"/>
            <a:ext cx="5210087" cy="3243279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96453C9-5318-0A4B-8D22-7DA17C53C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7437"/>
            <a:ext cx="5221140" cy="3243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FBB9E-0945-244F-BDA8-BC5B7BEA81F0}"/>
              </a:ext>
            </a:extLst>
          </p:cNvPr>
          <p:cNvSpPr txBox="1"/>
          <p:nvPr/>
        </p:nvSpPr>
        <p:spPr>
          <a:xfrm>
            <a:off x="2622730" y="160985"/>
            <a:ext cx="111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01C94-9493-8844-BA47-BF0C440BD986}"/>
              </a:ext>
            </a:extLst>
          </p:cNvPr>
          <p:cNvSpPr txBox="1"/>
          <p:nvPr/>
        </p:nvSpPr>
        <p:spPr>
          <a:xfrm>
            <a:off x="8701644" y="156624"/>
            <a:ext cx="105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715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4A01-1D75-4C48-8492-10AEF3F6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F575-FC03-4269-9C30-794E454E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FC364B-B3BC-4DC7-AB93-0E8EF80ACA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581"/>
            <a:ext cx="4343400" cy="3393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7BF91-87FF-44EC-9D2B-034B48BF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41575"/>
            <a:ext cx="3988464" cy="476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E0BC4-CC2C-4A96-992E-5EC62656D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691" y="2057400"/>
            <a:ext cx="4585309" cy="48768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9D7FB69-73AA-4ECE-8B0D-FD0DD5D5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93552" cy="1609344"/>
          </a:xfrm>
        </p:spPr>
        <p:txBody>
          <a:bodyPr/>
          <a:lstStyle/>
          <a:p>
            <a:r>
              <a:rPr lang="en-US" dirty="0"/>
              <a:t>Datasets – merging/joins/</a:t>
            </a:r>
            <a:r>
              <a:rPr lang="en-US" dirty="0" err="1"/>
              <a:t>concat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2B8965-887E-433E-8B04-67D49917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and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B065D-3B6C-4387-A0CD-9C525467D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9372600" cy="640080"/>
          </a:xfrm>
        </p:spPr>
        <p:txBody>
          <a:bodyPr/>
          <a:lstStyle/>
          <a:p>
            <a:r>
              <a:rPr lang="en-US" dirty="0"/>
              <a:t>Peak Times (Month, Time, Year) And Terminal Visits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C94170-747A-48FC-9456-5401818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10058400" cy="3291840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Questions &amp;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Are there noticeable peaks?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One goal was to see if we could tell if there has been an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Capital Bikeshare System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OpenData</a:t>
            </a:r>
            <a:r>
              <a:rPr lang="en-US" sz="1200" dirty="0"/>
              <a:t> DC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Cleanup &amp; Exploration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Studying the </a:t>
            </a:r>
            <a:r>
              <a:rPr lang="en-US" sz="1200" dirty="0" err="1"/>
              <a:t>cvs</a:t>
            </a: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Outlines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Didn’t anticipate – such large datasets vs smaller workable samples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Sample sets vs full dataset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Problem – date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Trial and error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to get the code correct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Any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Findings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That Capital Bikeshare has been successful since its start in DC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Peak times during the day – start of work day and end of work day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Most popular stations – guess it would be tourist locations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152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C73D1DA-85F0-4D49-A1F2-2543003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0" y="-6349"/>
            <a:ext cx="5480050" cy="13174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Terminals Visited</a:t>
            </a:r>
            <a:br>
              <a:rPr lang="en-US" sz="3200" dirty="0"/>
            </a:br>
            <a:r>
              <a:rPr lang="en-US" sz="3200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7219B-2FD1-470C-8030-A049FC102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35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0A508-C23C-4440-8823-D377DE553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796" y="1371600"/>
            <a:ext cx="4841059" cy="508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9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2903E-80C2-47CA-A4E3-301D225A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8908C3-1C63-4DD0-AE8E-D67E7987C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2712" cy="577135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56F40B-BE7B-4BE5-9EE3-B81157701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5216142"/>
            <a:ext cx="5486400" cy="20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F705-7240-432D-B60D-7F868F19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81599" cy="1371600"/>
          </a:xfrm>
        </p:spPr>
        <p:txBody>
          <a:bodyPr/>
          <a:lstStyle/>
          <a:p>
            <a:r>
              <a:rPr lang="en-US" dirty="0"/>
              <a:t>Over the Years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0B3887-B415-4FB9-B7BE-0A59666E3B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27907"/>
            <a:ext cx="5240126" cy="39300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162F7-8419-4E04-818B-E759AFAA0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015" y="1073"/>
            <a:ext cx="4651336" cy="3123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02D51-2C5B-4253-924A-53756ED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762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2A248C-5FD6-45B0-8AB5-1DDCC6F8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74204"/>
            <a:ext cx="4724400" cy="3264131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170A2CDC-9D76-40CD-B53B-6F6DC40C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484632"/>
            <a:ext cx="3810000" cy="1609344"/>
          </a:xfrm>
        </p:spPr>
        <p:txBody>
          <a:bodyPr/>
          <a:lstStyle/>
          <a:p>
            <a:r>
              <a:rPr lang="en-US" dirty="0"/>
              <a:t>Time and </a:t>
            </a:r>
            <a:br>
              <a:rPr lang="en-US" dirty="0"/>
            </a:br>
            <a:r>
              <a:rPr lang="en-US" dirty="0"/>
              <a:t>Months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C6DD4A-49FE-4C4E-91F8-AE5D412BD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7200" cy="3603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687E2-7458-4C34-99DB-341C514B5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429000"/>
            <a:ext cx="6044381" cy="33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C46AA-3FC3-4A66-BF45-B427920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type - Kwasi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38DC21-6B66-4DC6-AC98-2BAC2D3F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1400" dirty="0"/>
              <a:t>Questions</a:t>
            </a:r>
          </a:p>
          <a:p>
            <a:pPr lvl="1"/>
            <a:r>
              <a:rPr lang="en-US" sz="1400" dirty="0"/>
              <a:t>Which member type has the highest level of usage on the average per year?</a:t>
            </a:r>
          </a:p>
          <a:p>
            <a:pPr lvl="1"/>
            <a:r>
              <a:rPr lang="en-US" sz="1400" dirty="0"/>
              <a:t>Which member type dominates the biker population of capital bike share	</a:t>
            </a:r>
          </a:p>
          <a:p>
            <a:r>
              <a:rPr lang="en-US" sz="1400" dirty="0"/>
              <a:t>Data source: Capital Bike Share data from 2010 – 2018</a:t>
            </a:r>
          </a:p>
          <a:p>
            <a:pPr lvl="1"/>
            <a:r>
              <a:rPr lang="en-US" sz="1400" dirty="0"/>
              <a:t>Random Sample Size: 40000 per year except 2018, which had a sample size of 30000 records</a:t>
            </a:r>
          </a:p>
          <a:p>
            <a:r>
              <a:rPr lang="en-US" sz="1400" dirty="0"/>
              <a:t>Analysis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finding the mean duration for the first question.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counting the duration variable.</a:t>
            </a:r>
          </a:p>
          <a:p>
            <a:pPr lvl="1"/>
            <a:r>
              <a:rPr lang="en-US" sz="1400" dirty="0"/>
              <a:t>Drew a line graph for both</a:t>
            </a:r>
          </a:p>
          <a:p>
            <a:pPr lvl="1"/>
            <a:r>
              <a:rPr lang="en-US" sz="1400" dirty="0"/>
              <a:t>Related code snippets:</a:t>
            </a:r>
          </a:p>
          <a:p>
            <a:pPr lvl="1"/>
            <a:r>
              <a:rPr lang="en-US" sz="1400" dirty="0"/>
              <a:t>Q 1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type']).mean()['Duration'].unstack().plot()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("Mean Usage Per Second")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("Pie_Fig_19.png")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Q2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type']).count()['Duration'].unstack().plot()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("Count of Member Type")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("Pie_Fig_20.png")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3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367</TotalTime>
  <Words>903</Words>
  <Application>Microsoft Office PowerPoint</Application>
  <PresentationFormat>Widescreen</PresentationFormat>
  <Paragraphs>194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Black</vt:lpstr>
      <vt:lpstr>Century Schoolbook</vt:lpstr>
      <vt:lpstr>Wingdings</vt:lpstr>
      <vt:lpstr>Wood Type</vt:lpstr>
      <vt:lpstr>Capital Bikeshare</vt:lpstr>
      <vt:lpstr>Capital Bikeshare over the Years</vt:lpstr>
      <vt:lpstr>Datasets – merging/joins/concat</vt:lpstr>
      <vt:lpstr>Peaks and Usage</vt:lpstr>
      <vt:lpstr>Terminals Visited Heatmap</vt:lpstr>
      <vt:lpstr>PowerPoint Presentation</vt:lpstr>
      <vt:lpstr>Over the Years</vt:lpstr>
      <vt:lpstr>Time and  Months</vt:lpstr>
      <vt:lpstr>Member type - Kwasi</vt:lpstr>
      <vt:lpstr>Member Type - Kwasi ‘Findings and Conclusion’</vt:lpstr>
      <vt:lpstr>Sarah – Use 2013-2018</vt:lpstr>
      <vt:lpstr>Sarah – Proximity of top 3/5</vt:lpstr>
      <vt:lpstr>PowerPoint Presentation</vt:lpstr>
      <vt:lpstr>Dock stations - Caylon</vt:lpstr>
      <vt:lpstr>Example Code pt.1</vt:lpstr>
      <vt:lpstr>Example Code pt.2</vt:lpstr>
      <vt:lpstr>Example Code pt.3</vt:lpstr>
      <vt:lpstr>Example Code pt.4</vt:lpstr>
      <vt:lpstr>Dock Progression</vt:lpstr>
      <vt:lpstr>Finished Product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 Share</dc:title>
  <dc:creator>Mindy Wiley</dc:creator>
  <cp:lastModifiedBy>sarahchristensen1216@gmail.com</cp:lastModifiedBy>
  <cp:revision>58</cp:revision>
  <dcterms:created xsi:type="dcterms:W3CDTF">2018-10-11T00:09:07Z</dcterms:created>
  <dcterms:modified xsi:type="dcterms:W3CDTF">2018-10-15T21:45:55Z</dcterms:modified>
</cp:coreProperties>
</file>